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我是来自北中的小讲师王辰昊。今天，我将和大家分享我的‘微环保行动宣言’，一起探讨如何通过我们身边的微小行动，为校园环境贡献一份力量。希望通过这次分享，能让更多同学了解环保的重要性，并加入到校园微环保行动中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本次宣讲将围绕四个核心主题展开，分别是垃圾分类、种植龙葵、节约用电和光盘行动。这四个方面都是我们在校园生活中可以轻松实践的环保小事，但它们的意义却非常重大。接下来，让我们逐一了解。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正式开始分享之前，我们先来看看目前校园里的环保现状。通过访谈，我们发现同学们在环保认知、践行意识、责任意识和行动动力等方面都存在一些不足。这些问题虽然看似微小，但却影响着我们共同的校园环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第一个主题是垃圾分类。目前校园里垃圾桶混放的问题比较突出，这不仅浪费了资源，还可能对环境造成污染。解决这个问题需要学校和我们每一位同学的共同努力，从设置分类垃圾桶到我们主动进行分类投放。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接下来，我们来详细了解一下垃圾分类的知识。主要分为可回收物、有害垃圾、厨余垃圾和其他垃圾四类。每一类垃圾都有其特定的处理方式和环保意义，正确分类是我们保护环境的第一步。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第二个主题是种植本土植物龙葵。我们的校园部分区域存在土壤和植被问题，而龙葵这种植物具有独特的生态价值，可以帮助改善这些问题。我们可以通过在校园里种植龙葵，来打造一个小型的生态微循环系统。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龙葵的生态价值主要体现在三个方面：它能吸附空气中的污染物，净化空气；它的根系能修复被重金属污染的土壤；同时，它还能为昆虫和鸟类提供食物和栖息地，促进生物多样性。可以说，龙葵是我们校园里的“环境小卫士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第三个主题是节约用电。在我们的校园里，浪费电的现象也很常见。每一度电的消耗都伴随着环境代价，因此，随手关灯、关闭待机设备等小行动，都是在为环保做贡献。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我们可能没有意识到，每一度电的背后都隐藏着环境代价。目前我国大部分电力来自火力发电，这会消耗大量煤炭资源，并排放温室气体和污染物。因此，节约用电不仅是省钱，更是在保护环境。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第四个主题是“光盘行动”。食堂里的浪费现象触目惊心，每一粒粮食都来之不易，背后消耗了大量的水、土地和能源。我们应该从自身做起，践行“光盘行动”，杜绝餐饮浪费。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餐饮浪费的代价是巨大的。从农田到餐桌，每一粒粮食都消耗了大量的水资源和土地资源。我们浪费的不仅仅是食物，更是宝贵的自然资源。因此，“光盘行动”意义重大。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，今天我们分享的垃圾分类、种植龙葵、节约用电和光盘行动，都是我们可以在校园里轻松实践的环保小事。虽然每一个行动都很微小，但当我们每个人都行动起来，就能汇聚成巨大的力量，让我们的校园变得更加美好。正如习近平主席所说：“人不负青山，青山定不负人。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我的分享到此结束，非常感谢大家的聆听。现在，我想听听大家的想法。欢迎大家在下面的区域留下你们对环保的建议和寄语，让我们一起为校园环保贡献更多智慧和力量。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再次感谢大家的聆听！希望今天的分享能给大家带来一些启发，让我们一起行动起来，共创绿色校园！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e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19.svg"/><Relationship Id="rId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jpe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4.jpeg"/><Relationship Id="rId7" Type="http://schemas.openxmlformats.org/officeDocument/2006/relationships/image" Target="../media/image24.sv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44.svg"/><Relationship Id="rId5" Type="http://schemas.openxmlformats.org/officeDocument/2006/relationships/image" Target="../media/image33.sv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4.svg"/><Relationship Id="rId3" Type="http://schemas.openxmlformats.org/officeDocument/2006/relationships/image" Target="../media/image13.jpeg"/><Relationship Id="rId7" Type="http://schemas.openxmlformats.org/officeDocument/2006/relationships/image" Target="../media/image50.sv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11" Type="http://schemas.openxmlformats.org/officeDocument/2006/relationships/image" Target="../media/image52.svg"/><Relationship Id="rId5" Type="http://schemas.openxmlformats.org/officeDocument/2006/relationships/image" Target="../media/image48.svg"/><Relationship Id="rId10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20.jpe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jpe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5.svg"/><Relationship Id="rId3" Type="http://schemas.openxmlformats.org/officeDocument/2006/relationships/image" Target="../media/image31.jpeg"/><Relationship Id="rId7" Type="http://schemas.openxmlformats.org/officeDocument/2006/relationships/image" Target="../media/image8.sv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524000" y="1651000"/>
            <a:ext cx="9144000" cy="2286000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solidFill>
              <a:srgbClr val="4CAF50">
                <a:alpha val="40000"/>
              </a:srgbClr>
            </a:solidFill>
            <a:prstDash val="solid"/>
            <a:round/>
          </a:ln>
          <a:effectLst>
            <a:outerShdw blurRad="317500" dist="1524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7400" y="18415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413000"/>
            <a:ext cx="863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绿动校园：我的微环保行动宣言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4376">
            <a:off x="5461032" y="3105150"/>
            <a:ext cx="127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FFC10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1778000" y="3302000"/>
            <a:ext cx="863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2000" dirty="0">
                <a:solidFill>
                  <a:srgbClr val="555555"/>
                </a:solidFill>
                <a:latin typeface="Noto Sans SC"/>
                <a:ea typeface="Noto Sans SC"/>
                <a:sym typeface="Noto Sans SC"/>
              </a:rPr>
              <a:t>高一四班 王辰昊 </a:t>
            </a:r>
            <a:r>
              <a:rPr lang="en-US" altLang="zh-CN" sz="2000" dirty="0">
                <a:solidFill>
                  <a:srgbClr val="555555"/>
                </a:solidFill>
                <a:latin typeface="Noto Sans SC"/>
                <a:ea typeface="Noto Sans SC"/>
                <a:sym typeface="Noto Sans SC"/>
              </a:rPr>
              <a:t>Aiden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508000" cy="50800"/>
          </a:xfrm>
          <a:prstGeom prst="roundRect">
            <a:avLst>
              <a:gd name="adj" fmla="val 0"/>
            </a:avLst>
          </a:prstGeom>
          <a:solidFill>
            <a:srgbClr val="FFC10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3556000" y="1270000"/>
            <a:ext cx="7366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0000" y="15494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445000" y="1524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践行垃圾精准分类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556000" y="2413000"/>
            <a:ext cx="7366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0000" y="26924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445000" y="2667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种植本土植物龙葵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556000" y="3556000"/>
            <a:ext cx="7366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10000" y="38354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445000" y="3810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节约用电随手行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556000" y="4699000"/>
            <a:ext cx="7366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10000" y="49784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4445000" y="4953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践行“光盘行动”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064000" y="508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我们身边的环保现状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1206500"/>
            <a:ext cx="762000" cy="50800"/>
          </a:xfrm>
          <a:prstGeom prst="roundRect">
            <a:avLst>
              <a:gd name="adj" fmla="val 0"/>
            </a:avLst>
          </a:prstGeom>
          <a:solidFill>
            <a:srgbClr val="FFC107">
              <a:alpha val="100000"/>
            </a:srgbClr>
          </a:solidFill>
          <a:ln cap="flat" cmpd="sng">
            <a:solidFill>
              <a:srgbClr val="E6AC0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651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cap="flat" cmpd="sng">
            <a:solidFill>
              <a:srgbClr val="E6CFCF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9050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18415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环保认知模糊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651000" y="2222500"/>
            <a:ext cx="393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多数同学无法准确说出垃圾分类标准，对环保知识了解仅停留在浅层，缺乏系统性认知。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1651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cap="flat" cmpd="sng">
            <a:solidFill>
              <a:srgbClr val="E6CFCF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4000" y="1905000"/>
            <a:ext cx="508000" cy="508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239000" y="18415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践行意识淡薄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239000" y="2222500"/>
            <a:ext cx="393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随意丢弃食物、人走灯不灭等不环保行为已成普遍现象，日常生活中缺乏绿色生活习惯。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683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cap="flat" cmpd="sng">
            <a:solidFill>
              <a:srgbClr val="E6CFCF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39370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651000" y="38735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责任意识缺失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651000" y="4254500"/>
            <a:ext cx="393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认为校园环保是学校的事，与己无关，缺乏作为校园主人的责任感和主人翁精神。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3683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cap="flat" cmpd="sng">
            <a:solidFill>
              <a:srgbClr val="E6CFCF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04000" y="3937000"/>
            <a:ext cx="508000" cy="5080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7239000" y="38735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行动动力不足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239000" y="4254500"/>
            <a:ext cx="393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对参与环保实践的意愿较低，缺乏主动践行的内在动力，多处于被动观望状态。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0" y="6705600"/>
            <a:ext cx="12192000" cy="152400"/>
          </a:xfrm>
          <a:prstGeom prst="roundRect">
            <a:avLst>
              <a:gd name="adj" fmla="val 0"/>
            </a:avLst>
          </a:prstGeom>
          <a:solidFill>
            <a:srgbClr val="4CAF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15902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8051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践行垃圾精准分类，筑牢校园清洁防线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90000"/>
            </a:srgbClr>
          </a:solidFill>
          <a:ln w="25400" cap="flat" cmpd="sng">
            <a:solidFill>
              <a:srgbClr val="FFC107">
                <a:alpha val="10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1676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校园现状与问题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159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目前校园内多处公共区域垃圾桶未按标准分类，垃圾混放现象普遍，这不仅造成了资源的严重浪费，更带来了潜在的环境污染风险。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5080000" cy="2794000"/>
          </a:xfrm>
          <a:prstGeom prst="roundRect">
            <a:avLst>
              <a:gd name="adj" fmla="val 4545"/>
            </a:avLst>
          </a:prstGeom>
          <a:solidFill>
            <a:srgbClr val="FFFFFF">
              <a:alpha val="90000"/>
            </a:srgbClr>
          </a:solidFill>
          <a:ln w="25400" cap="flat" cmpd="sng">
            <a:solidFill>
              <a:srgbClr val="4CAF50">
                <a:alpha val="10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683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36449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行动与解决方案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191000"/>
            <a:ext cx="431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zh-CN" altLang="en-US" dirty="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试点班级将购买</a:t>
            </a:r>
            <a:r>
              <a:rPr lang="en-US" sz="1400" b="0" i="0" u="none" strike="noStrike" dirty="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分类垃圾桶。我们学生应树立“垃圾分类，人人有责”的意识，主动学习分类知识，将垃圾精准投放到正确位置。我们可以在班级内设立‘垃圾分类角’，由值日生负责监督和管理，确保班级内部的垃圾先做到精准分类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6604000" y="1524000"/>
            <a:ext cx="38100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635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112000" y="1714500"/>
            <a:ext cx="2794000" cy="2794000"/>
          </a:xfrm>
          <a:prstGeom prst="roundRect">
            <a:avLst>
              <a:gd name="adj" fmla="val 454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731000" y="4572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垃圾分类标准图示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0" y="6705600"/>
            <a:ext cx="12192000" cy="152400"/>
          </a:xfrm>
          <a:prstGeom prst="roundRect">
            <a:avLst>
              <a:gd name="adj" fmla="val 0"/>
            </a:avLst>
          </a:prstGeom>
          <a:solidFill>
            <a:srgbClr val="4CAF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4025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垃圾分类知识科普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397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5F5F5">
              <a:alpha val="100000"/>
            </a:srgbClr>
          </a:solidFill>
          <a:ln cap="flat" cmpd="sng">
            <a:solidFill>
              <a:srgbClr val="DCC6C6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6000" y="1841500"/>
            <a:ext cx="1016000" cy="1016000"/>
          </a:xfrm>
          <a:prstGeom prst="roundRect">
            <a:avLst>
              <a:gd name="adj" fmla="val 2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2159000" y="1587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可回收物 (Recyclable)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159000" y="20320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纸类、塑料、金属、玻璃等。回收再利用可减少资源开采压力，变废为宝。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1397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5F5F5">
              <a:alpha val="100000"/>
            </a:srgbClr>
          </a:solidFill>
          <a:ln cap="flat" cmpd="sng">
            <a:solidFill>
              <a:srgbClr val="DCC6C6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04000" y="1841500"/>
            <a:ext cx="1016000" cy="1016000"/>
          </a:xfrm>
          <a:prstGeom prst="roundRect">
            <a:avLst>
              <a:gd name="adj" fmla="val 2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7747000" y="1587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9800"/>
                </a:solidFill>
                <a:latin typeface="Poppins"/>
                <a:ea typeface="Poppins"/>
                <a:cs typeface="Poppins"/>
                <a:sym typeface="Poppins"/>
              </a:rPr>
              <a:t>有害垃圾 (Hazardous)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747000" y="20320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废旧电池、过期药品等。含有重金属或有毒物质，需单独收集进行特殊处理。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3556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5F5F5">
              <a:alpha val="100000"/>
            </a:srgbClr>
          </a:solidFill>
          <a:ln cap="flat" cmpd="sng">
            <a:solidFill>
              <a:srgbClr val="DCC6C6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6000" y="4000500"/>
            <a:ext cx="1016000" cy="1016000"/>
          </a:xfrm>
          <a:prstGeom prst="roundRect">
            <a:avLst>
              <a:gd name="adj" fmla="val 2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2159000" y="3746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C107"/>
                </a:solidFill>
                <a:latin typeface="Poppins"/>
                <a:ea typeface="Poppins"/>
                <a:cs typeface="Poppins"/>
                <a:sym typeface="Poppins"/>
              </a:rPr>
              <a:t>厨余垃圾 (Kitchen Waste)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59000" y="41910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易腐有机物。可通过堆肥实现“物质闭环”，转化为有机肥料滋养土壤。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3556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5F5F5">
              <a:alpha val="100000"/>
            </a:srgbClr>
          </a:solidFill>
          <a:ln cap="flat" cmpd="sng">
            <a:solidFill>
              <a:srgbClr val="DCC6C6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 t="21428" b="21428"/>
          <a:stretch>
            <a:fillRect/>
          </a:stretch>
        </p:blipFill>
        <p:spPr>
          <a:xfrm>
            <a:off x="6604000" y="4000500"/>
            <a:ext cx="1016000" cy="1016000"/>
          </a:xfrm>
          <a:prstGeom prst="roundRect">
            <a:avLst>
              <a:gd name="adj" fmla="val 2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19"/>
          <p:cNvSpPr/>
          <p:nvPr/>
        </p:nvSpPr>
        <p:spPr>
          <a:xfrm>
            <a:off x="7747000" y="3746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616161"/>
                </a:solidFill>
                <a:latin typeface="Poppins"/>
                <a:ea typeface="Poppins"/>
                <a:cs typeface="Poppins"/>
                <a:sym typeface="Poppins"/>
              </a:rPr>
              <a:t>其他垃圾 (Residual Waste)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747000" y="41910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难以回收的废弃物。采取卫生填埋处理，有效减少对地下水、土壤及空气的污染。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种植本土植物龙葵，打造校园生态微循环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4826000" cy="1651000"/>
          </a:xfrm>
          <a:prstGeom prst="roundRect">
            <a:avLst>
              <a:gd name="adj" fmla="val 7692"/>
            </a:avLst>
          </a:prstGeom>
          <a:solidFill>
            <a:srgbClr val="F5F5F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1676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校园生态痛点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159000"/>
            <a:ext cx="406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部分区域土壤重金属含量超标，植被覆盖率低，导致生物多样性较差，生态系统脆弱。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4826000" cy="3048000"/>
          </a:xfrm>
          <a:prstGeom prst="roundRect">
            <a:avLst>
              <a:gd name="adj" fmla="val 4166"/>
            </a:avLst>
          </a:prstGeom>
          <a:solidFill>
            <a:srgbClr val="F5F5F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683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36449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生态修复方案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191000"/>
            <a:ext cx="406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利用龙葵的富集特性改良土壤，在闲置区种植并成立“龙葵保护社区”，定期开展科普分享。我们可以在班级内开展‘龙葵小盆栽’活动，每个同学认领一盆龙葵进行种植和观察，记录它的生长过程和变化，亲身感受植物的生命力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rcRect l="19" r="20"/>
          <a:stretch>
            <a:fillRect/>
          </a:stretch>
        </p:blipFill>
        <p:spPr>
          <a:xfrm>
            <a:off x="6350000" y="1524000"/>
            <a:ext cx="4089400" cy="2921000"/>
          </a:xfrm>
          <a:prstGeom prst="roundRect">
            <a:avLst>
              <a:gd name="adj" fmla="val 434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76200" dir="54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6350000" y="4572000"/>
            <a:ext cx="4089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本土植物：龙葵 (Solanum nigrum)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0" y="6705600"/>
            <a:ext cx="12192000" cy="152400"/>
          </a:xfrm>
          <a:prstGeom prst="roundRect">
            <a:avLst>
              <a:gd name="adj" fmla="val 0"/>
            </a:avLst>
          </a:prstGeom>
          <a:solidFill>
            <a:srgbClr val="4CAF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3517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龙葵的生态价值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5F5F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2032000" y="1905000"/>
            <a:ext cx="762000" cy="762000"/>
          </a:xfrm>
          <a:prstGeom prst="ellipse">
            <a:avLst/>
          </a:prstGeom>
          <a:solidFill>
            <a:srgbClr val="4CAF50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09800" y="20828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889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改善空气质量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302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叶片表面的绒毛能有效吸附空气中的PM2.5等悬浮颗粒，净化空气环境。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1651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5F5F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5715000" y="1905000"/>
            <a:ext cx="762000" cy="762000"/>
          </a:xfrm>
          <a:prstGeom prst="ellipse">
            <a:avLst/>
          </a:prstGeom>
          <a:solidFill>
            <a:srgbClr val="FFC107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92800" y="20828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72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修复土壤环境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699000" y="3302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根系分泌有机酸转化并固定重金属，同时疏松土壤，提升土壤有机质含量。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128000" y="1651000"/>
            <a:ext cx="3302000" cy="3048000"/>
          </a:xfrm>
          <a:prstGeom prst="roundRect">
            <a:avLst>
              <a:gd name="adj" fmla="val 4166"/>
            </a:avLst>
          </a:prstGeom>
          <a:solidFill>
            <a:srgbClr val="F5F5F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9398000" y="1905000"/>
            <a:ext cx="762000" cy="762000"/>
          </a:xfrm>
          <a:prstGeom prst="ellipse">
            <a:avLst/>
          </a:prstGeom>
          <a:solidFill>
            <a:srgbClr val="2196F3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75800" y="20828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255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支持生物多样性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82000" y="3302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花期吸引蜜蜂蝴蝶，果期为鸟类提供食物，构建小型而稳定的生态链条。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080000"/>
            <a:ext cx="10668000" cy="508000"/>
          </a:xfrm>
          <a:prstGeom prst="roundRect">
            <a:avLst>
              <a:gd name="adj" fmla="val 125000"/>
            </a:avLst>
          </a:prstGeom>
          <a:solidFill>
            <a:srgbClr val="4CAF50">
              <a:alpha val="10000"/>
            </a:srgbClr>
          </a:solidFill>
          <a:ln w="12700" cap="flat" cmpd="sng">
            <a:solidFill>
              <a:srgbClr val="4CAF5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89000" y="5181600"/>
            <a:ext cx="1041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总结：龙葵不仅是常见的植物，更是维护生态平衡、修复环境的“绿色卫士”。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8051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节约用电随手行，降低校园能源消耗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080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80000"/>
            </a:srgbClr>
          </a:solidFill>
          <a:ln w="25400" cap="flat" cmpd="sng">
            <a:solidFill>
              <a:srgbClr val="FFC107">
                <a:alpha val="100000"/>
              </a:srgbClr>
            </a:solidFill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1676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65100"/>
                </a:solidFill>
                <a:latin typeface="Noto Sans SC"/>
                <a:ea typeface="Noto Sans SC"/>
                <a:cs typeface="Noto Sans SC"/>
                <a:sym typeface="Noto Sans SC"/>
              </a:rPr>
              <a:t>校园常见能源浪费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159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教室、图书馆等区域常出现“人走灯不灭”、电子设备长期待机等现象，造成大量电能浪费，增加了校园运营成本与环境负担。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5080000" cy="2794000"/>
          </a:xfrm>
          <a:prstGeom prst="roundRect">
            <a:avLst>
              <a:gd name="adj" fmla="val 4545"/>
            </a:avLst>
          </a:prstGeom>
          <a:solidFill>
            <a:srgbClr val="FFFFFF">
              <a:alpha val="80000"/>
            </a:srgbClr>
          </a:solidFill>
          <a:ln w="25400" cap="flat" cmpd="sng">
            <a:solidFill>
              <a:srgbClr val="4CAF50">
                <a:alpha val="100000"/>
              </a:srgbClr>
            </a:solidFill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683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36449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8E3C"/>
                </a:solidFill>
                <a:latin typeface="Noto Sans SC"/>
                <a:ea typeface="Noto Sans SC"/>
                <a:cs typeface="Noto Sans SC"/>
                <a:sym typeface="Noto Sans SC"/>
              </a:rPr>
              <a:t>节能行动方案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191000"/>
            <a:ext cx="431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 dirty="0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1. 重点区域张贴节能提示贴；2. 推行“班级节能责任制”，设立“节能监督员”，每天由一位同学负责，在放学后检查并关闭教室内所有的灯、空调和多媒体设备，养成随手关灯的好习惯</a:t>
            </a:r>
            <a:r>
              <a:rPr lang="zh-CN" altLang="en-US" dirty="0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6604000" y="1905000"/>
            <a:ext cx="1397000" cy="1524000"/>
          </a:xfrm>
          <a:prstGeom prst="roundRect">
            <a:avLst>
              <a:gd name="adj" fmla="val 909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63500" dir="5400000" algn="tl" rotWithShape="0">
              <a:srgbClr val="4CAF50">
                <a:alpha val="2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7700" y="2159000"/>
            <a:ext cx="609600" cy="609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604000" y="2857500"/>
            <a:ext cx="139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随手关灯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1905000"/>
            <a:ext cx="1397000" cy="1524000"/>
          </a:xfrm>
          <a:prstGeom prst="roundRect">
            <a:avLst>
              <a:gd name="adj" fmla="val 909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63500" dir="5400000" algn="tl" rotWithShape="0">
              <a:srgbClr val="4CAF50">
                <a:alpha val="2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48700" y="2159000"/>
            <a:ext cx="609600" cy="609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255000" y="2857500"/>
            <a:ext cx="139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设备断电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906000" y="1905000"/>
            <a:ext cx="1397000" cy="1524000"/>
          </a:xfrm>
          <a:prstGeom prst="roundRect">
            <a:avLst>
              <a:gd name="adj" fmla="val 909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63500" dir="5400000" algn="tl" rotWithShape="0">
              <a:srgbClr val="4CAF50">
                <a:alpha val="2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99700" y="2159000"/>
            <a:ext cx="609600" cy="609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906000" y="2857500"/>
            <a:ext cx="139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智能感应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每一度电背后的环境代价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397000"/>
            <a:ext cx="10668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ap="flat" cmpd="sng">
            <a:solidFill>
              <a:srgbClr val="4CAF50">
                <a:alpha val="100000"/>
              </a:srgbClr>
            </a:solidFill>
            <a:prstDash val="solid"/>
            <a:round/>
          </a:ln>
          <a:effectLst>
            <a:outerShdw blurRad="127000" dist="63500" dir="5400000" algn="tl" rotWithShape="0">
              <a:srgbClr val="4CAF50">
                <a:alpha val="2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272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1524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12121"/>
                </a:solidFill>
                <a:latin typeface="Noto Sans SC"/>
                <a:ea typeface="Noto Sans SC"/>
                <a:cs typeface="Noto Sans SC"/>
                <a:sym typeface="Noto Sans SC"/>
              </a:rPr>
              <a:t>能源结构现状：</a:t>
            </a:r>
            <a:r>
              <a:rPr lang="en-US" sz="16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我国电力供应目前仍以火力发电为主。燃烧煤炭会产生大量二氧化碳和污染物，这不仅加剧了温室效应，也是造成空气污染的重要因素。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921000"/>
            <a:ext cx="10668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ap="flat" cmpd="sng">
            <a:solidFill>
              <a:srgbClr val="4CAF50">
                <a:alpha val="100000"/>
              </a:srgbClr>
            </a:solidFill>
            <a:prstDash val="solid"/>
            <a:round/>
          </a:ln>
          <a:effectLst>
            <a:outerShdw blurRad="127000" dist="63500" dir="5400000" algn="tl" rotWithShape="0">
              <a:srgbClr val="4CAF50">
                <a:alpha val="2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2512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778000" y="3048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12121"/>
                </a:solidFill>
                <a:latin typeface="Noto Sans SC"/>
                <a:ea typeface="Noto Sans SC"/>
                <a:cs typeface="Noto Sans SC"/>
                <a:sym typeface="Noto Sans SC"/>
              </a:rPr>
              <a:t>浪费的代价：</a:t>
            </a:r>
            <a:r>
              <a:rPr lang="en-US" sz="16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以一间教室为例，若四盏日光灯每天忘记关灯两小时，一个月将多消耗约</a:t>
            </a:r>
            <a:r>
              <a:rPr lang="en-US" sz="1800" b="1" i="0" u="none" strike="noStrike">
                <a:solidFill>
                  <a:srgbClr val="E91E63"/>
                </a:solidFill>
                <a:latin typeface="Noto Sans SC"/>
                <a:ea typeface="Noto Sans SC"/>
                <a:cs typeface="Noto Sans SC"/>
                <a:sym typeface="Noto Sans SC"/>
              </a:rPr>
              <a:t>7度电</a:t>
            </a:r>
            <a:r>
              <a:rPr lang="en-US" sz="16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。这看似微小的数字，背后是近</a:t>
            </a:r>
            <a:r>
              <a:rPr lang="en-US" sz="1800" b="1" i="0" u="none" strike="noStrike">
                <a:solidFill>
                  <a:srgbClr val="E91E63"/>
                </a:solidFill>
                <a:latin typeface="Noto Sans SC"/>
                <a:ea typeface="Noto Sans SC"/>
                <a:cs typeface="Noto Sans SC"/>
                <a:sym typeface="Noto Sans SC"/>
              </a:rPr>
              <a:t>3公斤煤炭</a:t>
            </a:r>
            <a:r>
              <a:rPr lang="en-US" sz="16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的燃烧和</a:t>
            </a:r>
            <a:r>
              <a:rPr lang="en-US" sz="1800" b="1" i="0" u="none" strike="noStrike">
                <a:solidFill>
                  <a:srgbClr val="E91E63"/>
                </a:solidFill>
                <a:latin typeface="Noto Sans SC"/>
                <a:ea typeface="Noto Sans SC"/>
                <a:cs typeface="Noto Sans SC"/>
                <a:sym typeface="Noto Sans SC"/>
              </a:rPr>
              <a:t>7公斤二氧化碳</a:t>
            </a:r>
            <a:r>
              <a:rPr lang="en-US" sz="16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的排放。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445000"/>
            <a:ext cx="10668000" cy="1524000"/>
          </a:xfrm>
          <a:prstGeom prst="roundRect">
            <a:avLst>
              <a:gd name="adj" fmla="val 8333"/>
            </a:avLst>
          </a:prstGeom>
          <a:solidFill>
            <a:srgbClr val="4CAF5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70000" y="4699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778000" y="4699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每月浪费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778000" y="50800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12121"/>
                </a:solidFill>
                <a:latin typeface="Noto Sans SC"/>
                <a:ea typeface="Noto Sans SC"/>
                <a:cs typeface="Noto Sans SC"/>
                <a:sym typeface="Noto Sans SC"/>
              </a:rPr>
              <a:t>7 度电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5342709">
            <a:off x="3937000" y="5073703"/>
            <a:ext cx="76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CAF5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26000" y="4699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5334000" y="4699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相当于燃烧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334000" y="50800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12121"/>
                </a:solidFill>
                <a:latin typeface="Noto Sans SC"/>
                <a:ea typeface="Noto Sans SC"/>
                <a:cs typeface="Noto Sans SC"/>
                <a:sym typeface="Noto Sans SC"/>
              </a:rPr>
              <a:t>3 公斤煤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5342709">
            <a:off x="7493000" y="5073703"/>
            <a:ext cx="76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CAF5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82000" y="4699000"/>
            <a:ext cx="406400" cy="406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890000" y="4699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排放二氧化碳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890000" y="50800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12121"/>
                </a:solidFill>
                <a:latin typeface="Noto Sans SC"/>
                <a:ea typeface="Noto Sans SC"/>
                <a:cs typeface="Noto Sans SC"/>
                <a:sym typeface="Noto Sans SC"/>
              </a:rPr>
              <a:t>7 公斤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6159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节约用电，不仅是省钱，更是在守护我们共同的绿色家园。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704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践行“光盘行动”，杜绝餐饮浪费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334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1676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校园现状：舌尖上的浪费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159000"/>
            <a:ext cx="457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校园食堂浪费现象普遍，不仅浪费了宝贵的粮食资源，更消耗了生产粮食所需的大量水资源、土地资源和能源，造成双重损失。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5334000" cy="2921000"/>
          </a:xfrm>
          <a:prstGeom prst="roundRect">
            <a:avLst>
              <a:gd name="adj" fmla="val 4347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683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36449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行动指南：按需取餐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191000"/>
            <a:ext cx="457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 dirty="0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树立“适量取餐”意识，吃多少打多少，不贪多、不攀比。积极践行“</a:t>
            </a:r>
            <a:r>
              <a:rPr lang="en-US" sz="1400" b="0" i="0" u="none" strike="noStrike" dirty="0" err="1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光盘行动</a:t>
            </a:r>
            <a:r>
              <a:rPr lang="en-US" sz="1400" b="0" i="0" u="none" strike="noStrike" dirty="0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”，</a:t>
            </a:r>
            <a:r>
              <a:rPr lang="en-US" sz="1400" b="0" i="0" u="none" strike="noStrike" dirty="0" err="1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从每一餐做起，杜绝餐桌上的浪费</a:t>
            </a:r>
            <a:r>
              <a:rPr lang="zh-CN" altLang="en-US" dirty="0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，</a:t>
            </a:r>
            <a:r>
              <a:rPr lang="zh-CN" altLang="en-US" sz="1400" b="0" i="0" u="none" strike="noStrike" dirty="0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同学们可选择半份餐。</a:t>
            </a:r>
            <a:r>
              <a:rPr lang="en-US" sz="1400" b="0" i="0" u="none" strike="noStrike" dirty="0" err="1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我们可以发起‘光盘小达人’挑战，鼓励同学们在食堂按需点餐</a:t>
            </a:r>
            <a:r>
              <a:rPr lang="zh-CN" altLang="en-US" dirty="0">
                <a:solidFill>
                  <a:srgbClr val="50505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  <a:endParaRPr lang="en-US" sz="1100" dirty="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rcRect l="41" r="41"/>
          <a:stretch>
            <a:fillRect/>
          </a:stretch>
        </p:blipFill>
        <p:spPr>
          <a:xfrm>
            <a:off x="8001000" y="1651000"/>
            <a:ext cx="2362200" cy="3556000"/>
          </a:xfrm>
          <a:prstGeom prst="roundRect">
            <a:avLst>
              <a:gd name="adj" fmla="val 8064"/>
            </a:avLst>
          </a:prstGeom>
          <a:noFill/>
          <a:ln w="508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7785100" y="5334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787878"/>
                </a:solidFill>
                <a:latin typeface="Poppins"/>
                <a:ea typeface="Poppins"/>
                <a:cs typeface="Poppins"/>
                <a:sym typeface="Poppins"/>
              </a:rPr>
              <a:t>拒绝浪费 · 厉行节约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635000" y="1651000"/>
            <a:ext cx="10922000" cy="4318000"/>
          </a:xfrm>
          <a:prstGeom prst="roundRect">
            <a:avLst>
              <a:gd name="adj" fmla="val 2941"/>
            </a:avLst>
          </a:prstGeom>
          <a:solidFill>
            <a:srgbClr val="FFFFFF">
              <a:alpha val="92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1270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452628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餐饮浪费的资源代价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826000" cy="1778000"/>
          </a:xfrm>
          <a:prstGeom prst="roundRect">
            <a:avLst>
              <a:gd name="adj" fmla="val 3571"/>
            </a:avLst>
          </a:prstGeom>
          <a:solidFill>
            <a:srgbClr val="F5F5F5">
              <a:alpha val="60000"/>
            </a:srgbClr>
          </a:solidFill>
          <a:ln w="12700" cap="flat" cmpd="sng">
            <a:solidFill>
              <a:srgbClr val="4CAF5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184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粮食生产的“水足迹”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26670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</a:t>
            </a:r>
            <a:r>
              <a:rPr lang="en-US" sz="1600" b="1" i="0" u="none" strike="noStrike">
                <a:solidFill>
                  <a:srgbClr val="FF9800"/>
                </a:solidFill>
                <a:latin typeface="Poppins"/>
                <a:ea typeface="Poppins"/>
                <a:cs typeface="Poppins"/>
                <a:sym typeface="Poppins"/>
              </a:rPr>
              <a:t>1 公斤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小麦约需</a:t>
            </a:r>
            <a:r>
              <a:rPr lang="en-US" sz="1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1500 升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水。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</a:t>
            </a:r>
            <a:r>
              <a:rPr lang="en-US" sz="1600" b="1" i="0" u="none" strike="noStrike">
                <a:solidFill>
                  <a:srgbClr val="FF9800"/>
                </a:solidFill>
                <a:latin typeface="Poppins"/>
                <a:ea typeface="Poppins"/>
                <a:cs typeface="Poppins"/>
                <a:sym typeface="Poppins"/>
              </a:rPr>
              <a:t>1 公斤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水稻高达</a:t>
            </a:r>
            <a:r>
              <a:rPr lang="en-US" sz="1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2500 升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水。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096000" y="2032000"/>
            <a:ext cx="4826000" cy="1778000"/>
          </a:xfrm>
          <a:prstGeom prst="roundRect">
            <a:avLst>
              <a:gd name="adj" fmla="val 3571"/>
            </a:avLst>
          </a:prstGeom>
          <a:solidFill>
            <a:srgbClr val="F5F5F5">
              <a:alpha val="60000"/>
            </a:srgbClr>
          </a:solidFill>
          <a:ln w="12700" cap="flat" cmpd="sng">
            <a:solidFill>
              <a:srgbClr val="FFC10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0000" y="2222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858000" y="2184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餐饮浪费的惊人流失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26670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我国每年浪费约</a:t>
            </a:r>
            <a:r>
              <a:rPr lang="en-US" sz="1600" b="1" i="0" u="none" strike="noStrike">
                <a:solidFill>
                  <a:srgbClr val="FF9800"/>
                </a:solidFill>
                <a:latin typeface="Poppins"/>
                <a:ea typeface="Poppins"/>
                <a:cs typeface="Poppins"/>
                <a:sym typeface="Poppins"/>
              </a:rPr>
              <a:t>3500万吨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粮食。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这相当于流失了</a:t>
            </a:r>
            <a:r>
              <a:rPr lang="en-US" sz="1600" b="1" i="0" u="none" strike="noStrike">
                <a:solidFill>
                  <a:srgbClr val="FF9800"/>
                </a:solidFill>
                <a:latin typeface="Poppins"/>
                <a:ea typeface="Poppins"/>
                <a:cs typeface="Poppins"/>
                <a:sym typeface="Poppins"/>
              </a:rPr>
              <a:t>5250亿-8750亿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升水。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16000" y="4064000"/>
            <a:ext cx="9906000" cy="1016000"/>
          </a:xfrm>
          <a:prstGeom prst="roundRect">
            <a:avLst>
              <a:gd name="adj" fmla="val 6250"/>
            </a:avLst>
          </a:prstGeom>
          <a:solidFill>
            <a:srgbClr val="4CAF50">
              <a:alpha val="10000"/>
            </a:srgbClr>
          </a:solidFill>
          <a:ln w="12700" cap="flat" cmpd="sng">
            <a:solidFill>
              <a:srgbClr val="4CAF50">
                <a:alpha val="10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70000" y="43180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2032000" y="4191000"/>
            <a:ext cx="863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浪费的不仅是食物，更是宝贵的耕地资源：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这些被浪费的粮食，背后投入了约</a:t>
            </a:r>
            <a:r>
              <a:rPr lang="en-US" sz="20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4200 万亩</a:t>
            </a: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的耕地。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35000" y="5334000"/>
            <a:ext cx="1092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“光盘行动”不仅是节约食物，更是守护我们共同的自然资源。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4025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微小行动，汇聚力量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397000"/>
            <a:ext cx="2413000" cy="3048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4500" y="1651000"/>
            <a:ext cx="508000" cy="508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89000" y="2286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垃圾分类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2794000"/>
            <a:ext cx="215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在班级设立“垃圾分类角”，由值日生监督管理，确保班级垃圾精准分类。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429000" y="1397000"/>
            <a:ext cx="2413000" cy="3048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1500" y="16510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3556000" y="2286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种植龙葵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556000" y="2794000"/>
            <a:ext cx="215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 dirty="0" err="1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开展班级“龙葵小盆栽”活动，记录生长过程，感受植物力量</a:t>
            </a:r>
            <a:r>
              <a:rPr lang="en-US" sz="1200" b="0" i="0" u="none" strike="noStrike" dirty="0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6096000" y="1397000"/>
            <a:ext cx="2413000" cy="3048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48500" y="16510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223000" y="2286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节约用电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2794000"/>
            <a:ext cx="215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设立班级“节能监督员”，每日放学后检查并关闭所有电器，养成随手关灯习惯。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763000" y="1397000"/>
            <a:ext cx="2413000" cy="3048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4CAF50">
                <a:alpha val="15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15500" y="16510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90000" y="2286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光盘行动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890000" y="2794000"/>
            <a:ext cx="215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 dirty="0" err="1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发起“光盘小达人”挑战，按需点餐，互相监督鼓励</a:t>
            </a:r>
            <a:r>
              <a:rPr lang="en-US" sz="1200" b="0" i="0" u="none" strike="noStrike" dirty="0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21" name="AutoShape 21"/>
          <p:cNvSpPr/>
          <p:nvPr/>
        </p:nvSpPr>
        <p:spPr>
          <a:xfrm>
            <a:off x="762000" y="4699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每一个小小的环保举动，都像是在为校园环境种下一颗种子。当我们每个人都行动起来，这些微小的力量汇聚在一起，</a:t>
            </a:r>
            <a:r>
              <a:rPr lang="en-US" sz="1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就能创造出巨大的改变</a:t>
            </a:r>
            <a:r>
              <a:rPr lang="en-US" sz="16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89000" y="5588000"/>
            <a:ext cx="10414000" cy="1016000"/>
          </a:xfrm>
          <a:prstGeom prst="roundRect">
            <a:avLst>
              <a:gd name="adj" fmla="val 25000"/>
            </a:avLst>
          </a:prstGeom>
          <a:solidFill>
            <a:srgbClr val="4CAF50">
              <a:alpha val="10000"/>
            </a:srgbClr>
          </a:solidFill>
          <a:ln w="12700" cap="flat" cmpd="sng">
            <a:solidFill>
              <a:srgbClr val="4CAF50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3000" y="58928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778000" y="58420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1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“人不负青山，青山定不负人”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35306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Poppins"/>
                <a:ea typeface="Poppins"/>
                <a:cs typeface="Poppins"/>
                <a:sym typeface="Poppins"/>
              </a:rPr>
              <a:t>你的留言与寄语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70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欢迎各位同学和老师留下你们对环保的建议和想法！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651000" y="2032000"/>
            <a:ext cx="8890000" cy="2794000"/>
          </a:xfrm>
          <a:prstGeom prst="roundRect">
            <a:avLst>
              <a:gd name="adj" fmla="val 4545"/>
            </a:avLst>
          </a:prstGeom>
          <a:solidFill>
            <a:srgbClr val="F5F5F5">
              <a:alpha val="100000"/>
            </a:srgbClr>
          </a:solidFill>
          <a:ln w="25400" cap="flat" cmpd="sng">
            <a:solidFill>
              <a:srgbClr val="4CAF50">
                <a:alpha val="100000"/>
              </a:srgbClr>
            </a:solidFill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1500" y="2222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159000" y="2222500"/>
            <a:ext cx="812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1" u="none" strike="noStrike">
                <a:solidFill>
                  <a:srgbClr val="888888"/>
                </a:solidFill>
                <a:latin typeface="Noto Sans SC"/>
                <a:ea typeface="Noto Sans SC"/>
                <a:cs typeface="Noto Sans SC"/>
                <a:sym typeface="Noto Sans SC"/>
              </a:rPr>
              <a:t>在此处写下你的想法... (例如)</a:t>
            </a:r>
            <a:endParaRPr lang="en-US" sz="1100"/>
          </a:p>
          <a:p>
            <a:pPr marL="190500" indent="-190500" algn="l">
              <a:lnSpc>
                <a:spcPct val="125000"/>
              </a:lnSpc>
              <a:buClr>
                <a:srgbClr val="555555"/>
              </a:buClr>
              <a:buChar char="•"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减少一次性塑料使用，坚持自带水杯和餐具</a:t>
            </a:r>
          </a:p>
          <a:p>
            <a:pPr marL="190500" indent="-190500" algn="l">
              <a:lnSpc>
                <a:spcPct val="125000"/>
              </a:lnSpc>
              <a:buClr>
                <a:srgbClr val="555555"/>
              </a:buClr>
              <a:buChar char="•"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积极参与校园垃圾分类志愿活动，带动身边人</a:t>
            </a:r>
          </a:p>
          <a:p>
            <a:pPr marL="190500" indent="-190500" algn="l">
              <a:lnSpc>
                <a:spcPct val="125000"/>
              </a:lnSpc>
              <a:buClr>
                <a:srgbClr val="555555"/>
              </a:buClr>
              <a:buChar char="•"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倡导绿色低碳出行，短途距离多选择骑自行车</a:t>
            </a:r>
          </a:p>
        </p:txBody>
      </p:sp>
      <p:sp>
        <p:nvSpPr>
          <p:cNvPr id="9" name="AutoShape 9"/>
          <p:cNvSpPr/>
          <p:nvPr/>
        </p:nvSpPr>
        <p:spPr>
          <a:xfrm>
            <a:off x="0" y="6350000"/>
            <a:ext cx="12192000" cy="508000"/>
          </a:xfrm>
          <a:prstGeom prst="roundRect">
            <a:avLst>
              <a:gd name="adj" fmla="val 0"/>
            </a:avLst>
          </a:prstGeom>
          <a:solidFill>
            <a:srgbClr val="4CAF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0" y="6413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让我们一起为绿色校园贡献力量 🌱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3556000" y="1778000"/>
            <a:ext cx="5080000" cy="254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1270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1200" y="2032000"/>
            <a:ext cx="609600" cy="6096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699000" y="2730500"/>
            <a:ext cx="279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4CAF50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810000" y="3429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C107"/>
                </a:solidFill>
                <a:latin typeface="Noto Sans SC"/>
                <a:ea typeface="Noto Sans SC"/>
                <a:cs typeface="Noto Sans SC"/>
                <a:sym typeface="Noto Sans SC"/>
              </a:rPr>
              <a:t>让我们一起行动起来，共创绿色校园！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735</Words>
  <Application>Microsoft Office PowerPoint</Application>
  <PresentationFormat>宽屏</PresentationFormat>
  <Paragraphs>141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Noto Sans SC</vt:lpstr>
      <vt:lpstr>Arial</vt:lpstr>
      <vt:lpstr>Poppins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王</dc:creator>
  <cp:lastModifiedBy>王</cp:lastModifiedBy>
  <cp:revision>5</cp:revision>
  <dcterms:modified xsi:type="dcterms:W3CDTF">2026-03-23T10:59:57Z</dcterms:modified>
</cp:coreProperties>
</file>